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8" r:id="rId1"/>
  </p:sldMasterIdLst>
  <p:notesMasterIdLst>
    <p:notesMasterId r:id="rId21"/>
  </p:notesMasterIdLst>
  <p:sldIdLst>
    <p:sldId id="257" r:id="rId2"/>
    <p:sldId id="2758" r:id="rId3"/>
    <p:sldId id="2761" r:id="rId4"/>
    <p:sldId id="2762" r:id="rId5"/>
    <p:sldId id="2771" r:id="rId6"/>
    <p:sldId id="2763" r:id="rId7"/>
    <p:sldId id="2764" r:id="rId8"/>
    <p:sldId id="2765" r:id="rId9"/>
    <p:sldId id="2766" r:id="rId10"/>
    <p:sldId id="2769" r:id="rId11"/>
    <p:sldId id="2767" r:id="rId12"/>
    <p:sldId id="2768" r:id="rId13"/>
    <p:sldId id="2770" r:id="rId14"/>
    <p:sldId id="2772" r:id="rId15"/>
    <p:sldId id="2773" r:id="rId16"/>
    <p:sldId id="2774" r:id="rId17"/>
    <p:sldId id="2775" r:id="rId18"/>
    <p:sldId id="2743" r:id="rId19"/>
    <p:sldId id="36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CC0099"/>
    <a:srgbClr val="800080"/>
    <a:srgbClr val="FF0066"/>
    <a:srgbClr val="66FF33"/>
    <a:srgbClr val="666699"/>
    <a:srgbClr val="0000FF"/>
    <a:srgbClr val="CC99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C74DA-1116-4E53-92E8-8CE2E08552F2}" v="185" dt="2019-02-18T13:23:59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98" autoAdjust="0"/>
    <p:restoredTop sz="94660"/>
  </p:normalViewPr>
  <p:slideViewPr>
    <p:cSldViewPr snapToGrid="0">
      <p:cViewPr varScale="1">
        <p:scale>
          <a:sx n="40" d="100"/>
          <a:sy n="40" d="100"/>
        </p:scale>
        <p:origin x="117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la dos Santos Reinehr" userId="4b8ce60c-e3b7-47b1-8318-1b4b23d3944b" providerId="ADAL" clId="{883C74DA-1116-4E53-92E8-8CE2E08552F2}"/>
    <pc:docChg chg="custSel addSld delSld modSld sldOrd">
      <pc:chgData name="Sheila dos Santos Reinehr" userId="4b8ce60c-e3b7-47b1-8318-1b4b23d3944b" providerId="ADAL" clId="{883C74DA-1116-4E53-92E8-8CE2E08552F2}" dt="2019-02-18T13:23:59.356" v="232"/>
      <pc:docMkLst>
        <pc:docMk/>
      </pc:docMkLst>
      <pc:sldChg chg="modSp">
        <pc:chgData name="Sheila dos Santos Reinehr" userId="4b8ce60c-e3b7-47b1-8318-1b4b23d3944b" providerId="ADAL" clId="{883C74DA-1116-4E53-92E8-8CE2E08552F2}" dt="2019-02-14T11:56:58.382" v="17" actId="20577"/>
        <pc:sldMkLst>
          <pc:docMk/>
          <pc:sldMk cId="3262448323" sldId="257"/>
        </pc:sldMkLst>
        <pc:spChg chg="mod">
          <ac:chgData name="Sheila dos Santos Reinehr" userId="4b8ce60c-e3b7-47b1-8318-1b4b23d3944b" providerId="ADAL" clId="{883C74DA-1116-4E53-92E8-8CE2E08552F2}" dt="2019-02-14T11:56:58.382" v="17" actId="20577"/>
          <ac:spMkLst>
            <pc:docMk/>
            <pc:sldMk cId="3262448323" sldId="257"/>
            <ac:spMk id="5" creationId="{00000000-0000-0000-0000-000000000000}"/>
          </ac:spMkLst>
        </pc:spChg>
        <pc:spChg chg="mod">
          <ac:chgData name="Sheila dos Santos Reinehr" userId="4b8ce60c-e3b7-47b1-8318-1b4b23d3944b" providerId="ADAL" clId="{883C74DA-1116-4E53-92E8-8CE2E08552F2}" dt="2019-02-14T11:56:55.027" v="13" actId="20577"/>
          <ac:spMkLst>
            <pc:docMk/>
            <pc:sldMk cId="3262448323" sldId="257"/>
            <ac:spMk id="47" creationId="{E4C2977C-C1EE-4E15-A9DF-DF1EC2DF0E74}"/>
          </ac:spMkLst>
        </pc:spChg>
      </pc:sldChg>
      <pc:sldChg chg="add">
        <pc:chgData name="Sheila dos Santos Reinehr" userId="4b8ce60c-e3b7-47b1-8318-1b4b23d3944b" providerId="ADAL" clId="{883C74DA-1116-4E53-92E8-8CE2E08552F2}" dt="2019-02-14T12:24:02.590" v="117"/>
        <pc:sldMkLst>
          <pc:docMk/>
          <pc:sldMk cId="3608080188" sldId="350"/>
        </pc:sldMkLst>
      </pc:sldChg>
      <pc:sldChg chg="add del">
        <pc:chgData name="Sheila dos Santos Reinehr" userId="4b8ce60c-e3b7-47b1-8318-1b4b23d3944b" providerId="ADAL" clId="{883C74DA-1116-4E53-92E8-8CE2E08552F2}" dt="2019-02-18T03:12:28.343" v="204" actId="2696"/>
        <pc:sldMkLst>
          <pc:docMk/>
          <pc:sldMk cId="2885633867" sldId="355"/>
        </pc:sldMkLst>
      </pc:sldChg>
      <pc:sldChg chg="add">
        <pc:chgData name="Sheila dos Santos Reinehr" userId="4b8ce60c-e3b7-47b1-8318-1b4b23d3944b" providerId="ADAL" clId="{883C74DA-1116-4E53-92E8-8CE2E08552F2}" dt="2019-02-14T12:24:02.590" v="117"/>
        <pc:sldMkLst>
          <pc:docMk/>
          <pc:sldMk cId="466018809" sldId="371"/>
        </pc:sldMkLst>
      </pc:sldChg>
      <pc:sldChg chg="ord">
        <pc:chgData name="Sheila dos Santos Reinehr" userId="4b8ce60c-e3b7-47b1-8318-1b4b23d3944b" providerId="ADAL" clId="{883C74DA-1116-4E53-92E8-8CE2E08552F2}" dt="2019-02-18T13:23:59.356" v="232"/>
        <pc:sldMkLst>
          <pc:docMk/>
          <pc:sldMk cId="2309722900" sldId="380"/>
        </pc:sldMkLst>
      </pc:sldChg>
      <pc:sldChg chg="del">
        <pc:chgData name="Sheila dos Santos Reinehr" userId="4b8ce60c-e3b7-47b1-8318-1b4b23d3944b" providerId="ADAL" clId="{883C74DA-1116-4E53-92E8-8CE2E08552F2}" dt="2019-02-18T03:12:28.343" v="205" actId="2696"/>
        <pc:sldMkLst>
          <pc:docMk/>
          <pc:sldMk cId="3399063937" sldId="385"/>
        </pc:sldMkLst>
      </pc:sldChg>
      <pc:sldChg chg="del">
        <pc:chgData name="Sheila dos Santos Reinehr" userId="4b8ce60c-e3b7-47b1-8318-1b4b23d3944b" providerId="ADAL" clId="{883C74DA-1116-4E53-92E8-8CE2E08552F2}" dt="2019-02-18T03:12:28.343" v="206" actId="2696"/>
        <pc:sldMkLst>
          <pc:docMk/>
          <pc:sldMk cId="1041096459" sldId="386"/>
        </pc:sldMkLst>
      </pc:sldChg>
      <pc:sldChg chg="del">
        <pc:chgData name="Sheila dos Santos Reinehr" userId="4b8ce60c-e3b7-47b1-8318-1b4b23d3944b" providerId="ADAL" clId="{883C74DA-1116-4E53-92E8-8CE2E08552F2}" dt="2019-02-18T03:12:28.359" v="207" actId="2696"/>
        <pc:sldMkLst>
          <pc:docMk/>
          <pc:sldMk cId="2951140078" sldId="387"/>
        </pc:sldMkLst>
      </pc:sldChg>
      <pc:sldChg chg="del">
        <pc:chgData name="Sheila dos Santos Reinehr" userId="4b8ce60c-e3b7-47b1-8318-1b4b23d3944b" providerId="ADAL" clId="{883C74DA-1116-4E53-92E8-8CE2E08552F2}" dt="2019-02-18T03:12:28.374" v="208" actId="2696"/>
        <pc:sldMkLst>
          <pc:docMk/>
          <pc:sldMk cId="1341600791" sldId="388"/>
        </pc:sldMkLst>
      </pc:sldChg>
      <pc:sldChg chg="del">
        <pc:chgData name="Sheila dos Santos Reinehr" userId="4b8ce60c-e3b7-47b1-8318-1b4b23d3944b" providerId="ADAL" clId="{883C74DA-1116-4E53-92E8-8CE2E08552F2}" dt="2019-02-18T03:12:28.374" v="209" actId="2696"/>
        <pc:sldMkLst>
          <pc:docMk/>
          <pc:sldMk cId="3112242731" sldId="389"/>
        </pc:sldMkLst>
      </pc:sldChg>
      <pc:sldChg chg="del">
        <pc:chgData name="Sheila dos Santos Reinehr" userId="4b8ce60c-e3b7-47b1-8318-1b4b23d3944b" providerId="ADAL" clId="{883C74DA-1116-4E53-92E8-8CE2E08552F2}" dt="2019-02-18T03:12:28.374" v="210" actId="2696"/>
        <pc:sldMkLst>
          <pc:docMk/>
          <pc:sldMk cId="2059033325" sldId="390"/>
        </pc:sldMkLst>
      </pc:sldChg>
      <pc:sldChg chg="addSp delSp modSp add">
        <pc:chgData name="Sheila dos Santos Reinehr" userId="4b8ce60c-e3b7-47b1-8318-1b4b23d3944b" providerId="ADAL" clId="{883C74DA-1116-4E53-92E8-8CE2E08552F2}" dt="2019-02-18T03:14:49.291" v="224" actId="1076"/>
        <pc:sldMkLst>
          <pc:docMk/>
          <pc:sldMk cId="1753901790" sldId="400"/>
        </pc:sldMkLst>
        <pc:spChg chg="mod">
          <ac:chgData name="Sheila dos Santos Reinehr" userId="4b8ce60c-e3b7-47b1-8318-1b4b23d3944b" providerId="ADAL" clId="{883C74DA-1116-4E53-92E8-8CE2E08552F2}" dt="2019-02-18T03:14:49.291" v="224" actId="1076"/>
          <ac:spMkLst>
            <pc:docMk/>
            <pc:sldMk cId="1753901790" sldId="400"/>
            <ac:spMk id="5" creationId="{44673D94-AE3E-40A1-B1A1-4CB15320FB3F}"/>
          </ac:spMkLst>
        </pc:spChg>
        <pc:picChg chg="del">
          <ac:chgData name="Sheila dos Santos Reinehr" userId="4b8ce60c-e3b7-47b1-8318-1b4b23d3944b" providerId="ADAL" clId="{883C74DA-1116-4E53-92E8-8CE2E08552F2}" dt="2019-02-18T03:14:39.585" v="221" actId="478"/>
          <ac:picMkLst>
            <pc:docMk/>
            <pc:sldMk cId="1753901790" sldId="400"/>
            <ac:picMk id="4" creationId="{750DDCF5-3F71-49C4-BF81-4CF4D3D1C8BD}"/>
          </ac:picMkLst>
        </pc:picChg>
        <pc:picChg chg="add ord">
          <ac:chgData name="Sheila dos Santos Reinehr" userId="4b8ce60c-e3b7-47b1-8318-1b4b23d3944b" providerId="ADAL" clId="{883C74DA-1116-4E53-92E8-8CE2E08552F2}" dt="2019-02-18T03:14:42.413" v="223" actId="167"/>
          <ac:picMkLst>
            <pc:docMk/>
            <pc:sldMk cId="1753901790" sldId="400"/>
            <ac:picMk id="6" creationId="{2B0BF60C-8DAA-4FC2-9879-9FCFFF74DF50}"/>
          </ac:picMkLst>
        </pc:picChg>
      </pc:sldChg>
      <pc:sldChg chg="addSp delSp modSp add modAnim">
        <pc:chgData name="Sheila dos Santos Reinehr" userId="4b8ce60c-e3b7-47b1-8318-1b4b23d3944b" providerId="ADAL" clId="{883C74DA-1116-4E53-92E8-8CE2E08552F2}" dt="2019-02-18T03:16:04.240" v="231" actId="1076"/>
        <pc:sldMkLst>
          <pc:docMk/>
          <pc:sldMk cId="1488030727" sldId="401"/>
        </pc:sldMkLst>
        <pc:spChg chg="add mod">
          <ac:chgData name="Sheila dos Santos Reinehr" userId="4b8ce60c-e3b7-47b1-8318-1b4b23d3944b" providerId="ADAL" clId="{883C74DA-1116-4E53-92E8-8CE2E08552F2}" dt="2019-02-18T03:15:01.637" v="226" actId="1076"/>
          <ac:spMkLst>
            <pc:docMk/>
            <pc:sldMk cId="1488030727" sldId="401"/>
            <ac:spMk id="3" creationId="{84950B5C-269C-440C-8701-EC26307AB30F}"/>
          </ac:spMkLst>
        </pc:spChg>
        <pc:picChg chg="add del mod">
          <ac:chgData name="Sheila dos Santos Reinehr" userId="4b8ce60c-e3b7-47b1-8318-1b4b23d3944b" providerId="ADAL" clId="{883C74DA-1116-4E53-92E8-8CE2E08552F2}" dt="2019-02-14T12:26:20.775" v="125" actId="478"/>
          <ac:picMkLst>
            <pc:docMk/>
            <pc:sldMk cId="1488030727" sldId="401"/>
            <ac:picMk id="5" creationId="{5006F013-F66E-4A8B-AC22-FAFB64456C01}"/>
          </ac:picMkLst>
        </pc:picChg>
        <pc:picChg chg="add del mod">
          <ac:chgData name="Sheila dos Santos Reinehr" userId="4b8ce60c-e3b7-47b1-8318-1b4b23d3944b" providerId="ADAL" clId="{883C74DA-1116-4E53-92E8-8CE2E08552F2}" dt="2019-02-18T03:13:50.291" v="212" actId="478"/>
          <ac:picMkLst>
            <pc:docMk/>
            <pc:sldMk cId="1488030727" sldId="401"/>
            <ac:picMk id="5" creationId="{CA44C728-0EE9-4E84-9630-73C81CC20BBC}"/>
          </ac:picMkLst>
        </pc:picChg>
        <pc:picChg chg="add del mod ord">
          <ac:chgData name="Sheila dos Santos Reinehr" userId="4b8ce60c-e3b7-47b1-8318-1b4b23d3944b" providerId="ADAL" clId="{883C74DA-1116-4E53-92E8-8CE2E08552F2}" dt="2019-02-18T03:14:56.698" v="225" actId="478"/>
          <ac:picMkLst>
            <pc:docMk/>
            <pc:sldMk cId="1488030727" sldId="401"/>
            <ac:picMk id="7" creationId="{8076FA0C-181F-4A26-B779-79211DCD9772}"/>
          </ac:picMkLst>
        </pc:picChg>
        <pc:picChg chg="add del mod">
          <ac:chgData name="Sheila dos Santos Reinehr" userId="4b8ce60c-e3b7-47b1-8318-1b4b23d3944b" providerId="ADAL" clId="{883C74DA-1116-4E53-92E8-8CE2E08552F2}" dt="2019-02-18T03:15:33.329" v="228" actId="478"/>
          <ac:picMkLst>
            <pc:docMk/>
            <pc:sldMk cId="1488030727" sldId="401"/>
            <ac:picMk id="9" creationId="{CB5ED278-3B01-4EB1-9CEF-8B3E371E3F54}"/>
          </ac:picMkLst>
        </pc:picChg>
        <pc:picChg chg="add mod">
          <ac:chgData name="Sheila dos Santos Reinehr" userId="4b8ce60c-e3b7-47b1-8318-1b4b23d3944b" providerId="ADAL" clId="{883C74DA-1116-4E53-92E8-8CE2E08552F2}" dt="2019-02-18T03:16:04.240" v="231" actId="1076"/>
          <ac:picMkLst>
            <pc:docMk/>
            <pc:sldMk cId="1488030727" sldId="401"/>
            <ac:picMk id="11" creationId="{FDABC522-7083-4065-8A1A-0F82ADCCE9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44A14-44F0-454B-9212-CDF70D6A628B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A6C06-DF2D-4BFF-AE09-8E8F07B3A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13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8223C7DB-9AAE-45AD-AFE2-52091BCFDAFD}" type="datetime1">
              <a:rPr lang="pt-BR" smtClean="0"/>
              <a:t>22/05/2023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404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80AFFCC8-53E0-45E7-8558-C04CEE41EB0B}" type="datetime1">
              <a:rPr lang="pt-BR" smtClean="0"/>
              <a:t>22/05/2023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82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9FFD5576-4DC3-4478-B6BB-165E534BC449}" type="datetime1">
              <a:rPr lang="pt-BR" smtClean="0"/>
              <a:t>22/05/2023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219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F3F07FD6-325A-4336-A571-512AA5118376}" type="datetime1">
              <a:rPr lang="pt-BR" smtClean="0"/>
              <a:t>22/05/2023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8882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3926693D-DBB0-4C8D-A1A6-A0F456062E3B}" type="datetime1">
              <a:rPr lang="pt-BR" smtClean="0"/>
              <a:t>22/05/2023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011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AD1151AC-90C6-4109-B669-0FEB1A1F4FB6}" type="datetime1">
              <a:rPr lang="pt-BR" smtClean="0"/>
              <a:t>22/05/2023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407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696F0F8A-4FC3-4F29-A838-7852A7B5DAA7}" type="datetime1">
              <a:rPr lang="pt-BR" smtClean="0"/>
              <a:t>22/05/2023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1386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0DC71C3-B23F-410A-AE59-3773BC5231FD}" type="datetime1">
              <a:rPr lang="pt-BR" smtClean="0"/>
              <a:t>22/05/2023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291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C28C2B9-11D5-4226-98B9-C07276B03024}" type="datetime1">
              <a:rPr lang="pt-BR" smtClean="0"/>
              <a:t>22/05/2023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78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8C1DD36-A099-4F53-9E43-0D788DEE08FD}" type="datetime1">
              <a:rPr lang="pt-BR" smtClean="0"/>
              <a:t>22/05/2023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45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DB1F1DBD-C77C-4634-BDEC-8BA5CC917E2E}" type="datetime1">
              <a:rPr lang="pt-BR" smtClean="0"/>
              <a:t>22/05/2023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307" y="1079500"/>
            <a:ext cx="4221413" cy="560562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079500"/>
            <a:ext cx="4175036" cy="5605631"/>
          </a:xfrm>
        </p:spPr>
        <p:txBody>
          <a:bodyPr anchor="t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4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D216B109-FB7C-4B9E-B4F7-F99363E00DFB}" type="datetime1">
              <a:rPr lang="pt-BR" smtClean="0"/>
              <a:t>22/05/2023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27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456DE301-D53F-4F4D-915F-B4EA917DBFE6}" type="datetime1">
              <a:rPr lang="pt-BR" smtClean="0"/>
              <a:t>22/05/2023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21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A0A435AC-E8F5-4E93-A3EC-B150D4A0FFA5}" type="datetime1">
              <a:rPr lang="pt-BR" smtClean="0"/>
              <a:t>22/05/2023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76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CCB8C9FF-4F24-4258-AB2E-14BABF4CD7AF}" type="datetime1">
              <a:rPr lang="pt-BR" smtClean="0"/>
              <a:t>22/05/2023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6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3CD7E0FF-B70D-4E57-84CB-B4DA1B9CF3FF}" type="datetime1">
              <a:rPr lang="pt-BR" smtClean="0"/>
              <a:t>22/05/2023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73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307" y="230738"/>
            <a:ext cx="8598090" cy="6455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307" y="1041400"/>
            <a:ext cx="8598090" cy="56437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046" y="6320004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7CA744-CDA1-4FE7-B65C-CCF0A4C42B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887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mailto:vilmar.abreu@pucpr.b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4322073" y="2379786"/>
            <a:ext cx="4577227" cy="3509426"/>
          </a:xfrm>
        </p:spPr>
        <p:txBody>
          <a:bodyPr>
            <a:noAutofit/>
          </a:bodyPr>
          <a:lstStyle/>
          <a:p>
            <a:pPr algn="l"/>
            <a:r>
              <a:rPr lang="pt-BR" sz="4800" dirty="0"/>
              <a:t>Raciocínio Algorítmico</a:t>
            </a:r>
            <a:br>
              <a:rPr lang="pt-BR" sz="4800" dirty="0"/>
            </a:br>
            <a:r>
              <a:rPr lang="pt-BR" sz="4800" dirty="0"/>
              <a:t>2023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55696D-C16A-41BB-A5B9-7140D419ADCD}"/>
              </a:ext>
            </a:extLst>
          </p:cNvPr>
          <p:cNvSpPr/>
          <p:nvPr/>
        </p:nvSpPr>
        <p:spPr>
          <a:xfrm>
            <a:off x="2906973" y="5097636"/>
            <a:ext cx="5992328" cy="1042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3A2A33D-8194-4916-B488-D8957B3705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71" y="3657600"/>
            <a:ext cx="1428502" cy="1428502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E4C2977C-C1EE-4E15-A9DF-DF1EC2DF0E74}"/>
              </a:ext>
            </a:extLst>
          </p:cNvPr>
          <p:cNvSpPr/>
          <p:nvPr/>
        </p:nvSpPr>
        <p:spPr>
          <a:xfrm>
            <a:off x="1" y="0"/>
            <a:ext cx="437882" cy="163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AULA 9</a:t>
            </a:r>
          </a:p>
        </p:txBody>
      </p:sp>
    </p:spTree>
    <p:extLst>
      <p:ext uri="{BB962C8B-B14F-4D97-AF65-F5344CB8AC3E}">
        <p14:creationId xmlns:p14="http://schemas.microsoft.com/office/powerpoint/2010/main" val="326244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Escopo de variáveis (cont.)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x = </a:t>
            </a:r>
            <a:r>
              <a:rPr lang="en-US" sz="2800" dirty="0">
                <a:solidFill>
                  <a:srgbClr val="09885A"/>
                </a:solidFill>
                <a:latin typeface="Menlo" panose="020B0609030804020204" pitchFamily="49" charset="0"/>
              </a:rPr>
              <a:t>15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x &gt; </a:t>
            </a:r>
            <a:r>
              <a:rPr lang="en-US" sz="2800" dirty="0">
                <a:solidFill>
                  <a:srgbClr val="09885A"/>
                </a:solidFill>
                <a:latin typeface="Menlo" panose="020B0609030804020204" pitchFamily="49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	y = </a:t>
            </a:r>
            <a:r>
              <a:rPr lang="en-US" sz="2800" dirty="0">
                <a:solidFill>
                  <a:srgbClr val="09885A"/>
                </a:solidFill>
                <a:latin typeface="Menlo" panose="020B0609030804020204" pitchFamily="49" charset="0"/>
              </a:rPr>
              <a:t>2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(x)</a:t>
            </a: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(y)</a:t>
            </a:r>
          </a:p>
          <a:p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Flexibilizações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do Python, a </a:t>
            </a:r>
            <a:r>
              <a:rPr lang="en-US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maioria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das </a:t>
            </a:r>
            <a:r>
              <a:rPr lang="en-US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linguagens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programação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indicaria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erro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Escopo de variáveis (cont.)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f(x):</a:t>
            </a:r>
          </a:p>
          <a:p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	x = x + </a:t>
            </a:r>
            <a:r>
              <a:rPr lang="en-US" sz="2800" dirty="0">
                <a:solidFill>
                  <a:srgbClr val="09885A"/>
                </a:solidFill>
                <a:latin typeface="Menlo" panose="020B0609030804020204" pitchFamily="49" charset="0"/>
              </a:rPr>
              <a:t>10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x</a:t>
            </a:r>
          </a:p>
          <a:p>
            <a:b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x = </a:t>
            </a:r>
            <a:r>
              <a:rPr lang="en-US" sz="2800" dirty="0">
                <a:solidFill>
                  <a:srgbClr val="09885A"/>
                </a:solidFill>
                <a:latin typeface="Menlo" panose="020B0609030804020204" pitchFamily="49" charset="0"/>
              </a:rPr>
              <a:t>5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y = f(x)</a:t>
            </a: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(x)</a:t>
            </a: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(y)</a:t>
            </a:r>
          </a:p>
        </p:txBody>
      </p:sp>
    </p:spTree>
    <p:extLst>
      <p:ext uri="{BB962C8B-B14F-4D97-AF65-F5344CB8AC3E}">
        <p14:creationId xmlns:p14="http://schemas.microsoft.com/office/powerpoint/2010/main" val="3453229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Escopo de variáveis (cont.)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x = </a:t>
            </a:r>
            <a:r>
              <a:rPr lang="en-US" sz="2800" dirty="0">
                <a:solidFill>
                  <a:srgbClr val="09885A"/>
                </a:solidFill>
                <a:latin typeface="Menlo" panose="020B0609030804020204" pitchFamily="49" charset="0"/>
              </a:rPr>
              <a:t>5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y = </a:t>
            </a:r>
            <a:r>
              <a:rPr lang="en-US" sz="2800" dirty="0">
                <a:solidFill>
                  <a:srgbClr val="09885A"/>
                </a:solidFill>
                <a:latin typeface="Menlo" panose="020B0609030804020204" pitchFamily="49" charset="0"/>
              </a:rPr>
              <a:t>50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f(x):</a:t>
            </a:r>
          </a:p>
          <a:p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	x = x + </a:t>
            </a:r>
            <a:r>
              <a:rPr lang="en-US" sz="2800" dirty="0">
                <a:solidFill>
                  <a:srgbClr val="09885A"/>
                </a:solidFill>
                <a:latin typeface="Menlo" panose="020B0609030804020204" pitchFamily="49" charset="0"/>
              </a:rPr>
              <a:t>10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	y = </a:t>
            </a:r>
            <a:r>
              <a:rPr lang="en-US" sz="2800" dirty="0">
                <a:solidFill>
                  <a:srgbClr val="09885A"/>
                </a:solidFill>
                <a:latin typeface="Menlo" panose="020B0609030804020204" pitchFamily="49" charset="0"/>
              </a:rPr>
              <a:t>10</a:t>
            </a:r>
            <a:endParaRPr lang="en-US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 x</a:t>
            </a:r>
          </a:p>
          <a:p>
            <a:b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z = f(x)</a:t>
            </a: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(x)</a:t>
            </a: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(y)</a:t>
            </a:r>
          </a:p>
          <a:p>
            <a:r>
              <a:rPr lang="en-US" sz="2800" dirty="0">
                <a:solidFill>
                  <a:srgbClr val="0000FF"/>
                </a:solidFill>
                <a:latin typeface="Menlo" panose="020B060903080402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(z)</a:t>
            </a:r>
          </a:p>
        </p:txBody>
      </p:sp>
    </p:spTree>
    <p:extLst>
      <p:ext uri="{BB962C8B-B14F-4D97-AF65-F5344CB8AC3E}">
        <p14:creationId xmlns:p14="http://schemas.microsoft.com/office/powerpoint/2010/main" val="394832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Realize </a:t>
            </a:r>
            <a:r>
              <a:rPr lang="en-US" sz="2800" dirty="0" err="1">
                <a:solidFill>
                  <a:srgbClr val="000000"/>
                </a:solidFill>
              </a:rPr>
              <a:t>os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exercícios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abaixo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usando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funções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</a:rPr>
              <a:t>Escreva</a:t>
            </a:r>
            <a:r>
              <a:rPr lang="en-US" sz="2800" dirty="0">
                <a:solidFill>
                  <a:srgbClr val="000000"/>
                </a:solidFill>
              </a:rPr>
              <a:t> um </a:t>
            </a:r>
            <a:r>
              <a:rPr lang="en-US" sz="2800" dirty="0" err="1">
                <a:solidFill>
                  <a:srgbClr val="000000"/>
                </a:solidFill>
              </a:rPr>
              <a:t>algoritmo</a:t>
            </a:r>
            <a:r>
              <a:rPr lang="en-US" sz="2800" dirty="0">
                <a:solidFill>
                  <a:srgbClr val="000000"/>
                </a:solidFill>
              </a:rPr>
              <a:t> que </a:t>
            </a:r>
            <a:r>
              <a:rPr lang="en-US" sz="2800" dirty="0" err="1">
                <a:solidFill>
                  <a:srgbClr val="000000"/>
                </a:solidFill>
              </a:rPr>
              <a:t>imprima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os</a:t>
            </a:r>
            <a:r>
              <a:rPr lang="en-US" sz="2800" dirty="0">
                <a:solidFill>
                  <a:srgbClr val="000000"/>
                </a:solidFill>
              </a:rPr>
              <a:t> 100 </a:t>
            </a:r>
            <a:r>
              <a:rPr lang="en-US" sz="2800" dirty="0" err="1">
                <a:solidFill>
                  <a:srgbClr val="000000"/>
                </a:solidFill>
              </a:rPr>
              <a:t>primeiros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números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ímpares</a:t>
            </a:r>
            <a:r>
              <a:rPr lang="en-US" sz="2800" dirty="0">
                <a:solidFill>
                  <a:srgbClr val="000000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pt-BR" altLang="pt-BR" sz="2800" dirty="0">
                <a:ea typeface="ＭＳ Ｐゴシック" panose="020B0600070205080204" pitchFamily="34" charset="-128"/>
              </a:rPr>
              <a:t>Implemente uma função</a:t>
            </a:r>
            <a:r>
              <a:rPr lang="en-US" altLang="pt-BR" sz="2800" dirty="0">
                <a:ea typeface="ＭＳ Ｐゴシック" panose="020B0600070205080204" pitchFamily="34" charset="-128"/>
              </a:rPr>
              <a:t> </a:t>
            </a:r>
            <a:r>
              <a:rPr lang="pt-BR" altLang="pt-BR" sz="2800" dirty="0">
                <a:ea typeface="ＭＳ Ｐゴシック" panose="020B0600070205080204" pitchFamily="34" charset="-128"/>
              </a:rPr>
              <a:t>capaz de calcular o número de segundos de um dia e imprime o resultado na tela.</a:t>
            </a:r>
          </a:p>
          <a:p>
            <a:pPr marL="514350" indent="-514350">
              <a:buFont typeface="+mj-lt"/>
              <a:buAutoNum type="arabicPeriod"/>
            </a:pPr>
            <a:r>
              <a:rPr lang="pt-BR" altLang="pt-BR" sz="2800" dirty="0">
                <a:ea typeface="ＭＳ Ｐゴシック" panose="020B0600070205080204" pitchFamily="34" charset="-128"/>
              </a:rPr>
              <a:t>Construa uma função capaz de calcular o consumo de combustível de um veículo a partir da entrada de litros e quilômetros do teclado. A função deve retornar o consumo calculado.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4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BR" altLang="pt-BR" sz="2800" dirty="0">
                <a:ea typeface="ＭＳ Ｐゴシック" panose="020B0600070205080204" pitchFamily="34" charset="-128"/>
              </a:rPr>
              <a:t>Implemente uma função em Python para verificar se um vetor passado como argumento para uma função contém um determinado valor também passado como argumento.</a:t>
            </a:r>
          </a:p>
          <a:p>
            <a:pPr marL="514350" indent="-514350">
              <a:buFont typeface="+mj-lt"/>
              <a:buAutoNum type="arabicPeriod" startAt="4"/>
            </a:pPr>
            <a:endParaRPr lang="pt-BR" altLang="pt-BR" sz="2800" dirty="0">
              <a:ea typeface="ＭＳ Ｐゴシック" panose="020B0600070205080204" pitchFamily="34" charset="-128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pt-BR" altLang="pt-BR" sz="2800" dirty="0">
                <a:ea typeface="ＭＳ Ｐゴシック" panose="020B0600070205080204" pitchFamily="34" charset="-128"/>
              </a:rPr>
              <a:t>Implemente duas funções, uma para inicializar uma matriz recebendo como parâmetro a quantidade de linhas e colunas, e outra função para imprimir a matriz.</a:t>
            </a:r>
          </a:p>
          <a:p>
            <a:pPr marL="514350" indent="-514350">
              <a:buFont typeface="+mj-lt"/>
              <a:buAutoNum type="arabicPeriod" startAt="4"/>
            </a:pPr>
            <a:endParaRPr lang="pt-BR" altLang="pt-BR" sz="2800" dirty="0">
              <a:ea typeface="ＭＳ Ｐゴシック" panose="020B0600070205080204" pitchFamily="34" charset="-128"/>
            </a:endParaRPr>
          </a:p>
          <a:p>
            <a:pPr marL="514350" indent="-514350">
              <a:buFont typeface="+mj-lt"/>
              <a:buAutoNum type="arabicPeriod" startAt="4"/>
            </a:pP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28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BR" altLang="pt-BR" sz="2800" dirty="0">
                <a:ea typeface="ＭＳ Ｐゴシック" panose="020B0600070205080204" pitchFamily="34" charset="-128"/>
              </a:rPr>
              <a:t>O popular jogo Campo Minado (</a:t>
            </a:r>
            <a:r>
              <a:rPr lang="pt-BR" altLang="pt-BR" sz="2800" dirty="0" err="1">
                <a:ea typeface="ＭＳ Ｐゴシック" panose="020B0600070205080204" pitchFamily="34" charset="-128"/>
              </a:rPr>
              <a:t>Minesweeper</a:t>
            </a:r>
            <a:r>
              <a:rPr lang="pt-BR" altLang="pt-BR" sz="2800" dirty="0">
                <a:ea typeface="ＭＳ Ｐゴシック" panose="020B0600070205080204" pitchFamily="34" charset="-128"/>
              </a:rPr>
              <a:t>), na opção iniciante, possui uma grade de nove linhas por nove colunas, tendo 10 minas distribuídas aleatoriamente neste campo. Elabore um programa que armazene uma matriz compatível com este cenário, </a:t>
            </a:r>
            <a:r>
              <a:rPr lang="pt-BR" altLang="pt-BR" sz="2800" dirty="0" err="1">
                <a:ea typeface="ＭＳ Ｐゴシック" panose="020B0600070205080204" pitchFamily="34" charset="-128"/>
              </a:rPr>
              <a:t>populando-a</a:t>
            </a:r>
            <a:r>
              <a:rPr lang="pt-BR" altLang="pt-BR" sz="2800" dirty="0">
                <a:ea typeface="ＭＳ Ｐゴシック" panose="020B0600070205080204" pitchFamily="34" charset="-128"/>
              </a:rPr>
              <a:t> com minas alocadas randomicamente. Mostre então a distribuição das minas no campo.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800" dirty="0">
                <a:ea typeface="ＭＳ Ｐゴシック" panose="020B0600070205080204" pitchFamily="34" charset="-128"/>
              </a:rPr>
              <a:t>5. Modifique o programa da questão [6] de forma que o usuário forneça a configuração desejada, entre:</a:t>
            </a:r>
          </a:p>
          <a:p>
            <a:pPr lvl="1"/>
            <a:r>
              <a:rPr lang="pt-BR" altLang="pt-BR" sz="2800" dirty="0">
                <a:ea typeface="ＭＳ Ｐゴシック" panose="020B0600070205080204" pitchFamily="34" charset="-128"/>
              </a:rPr>
              <a:t>1. iniciante: 10 minas em um campo (9x9)</a:t>
            </a:r>
          </a:p>
          <a:p>
            <a:pPr lvl="1"/>
            <a:r>
              <a:rPr lang="pt-BR" altLang="pt-BR" sz="2800" dirty="0">
                <a:ea typeface="ＭＳ Ｐゴシック" panose="020B0600070205080204" pitchFamily="34" charset="-128"/>
              </a:rPr>
              <a:t>2. intermediário: 40 minas em um campo (16x16)</a:t>
            </a:r>
          </a:p>
          <a:p>
            <a:pPr lvl="1"/>
            <a:r>
              <a:rPr lang="pt-BR" altLang="pt-BR" sz="2800" dirty="0">
                <a:ea typeface="ＭＳ Ｐゴシック" panose="020B0600070205080204" pitchFamily="34" charset="-128"/>
              </a:rPr>
              <a:t>3. avançado: 99 minas em um campo (16x30)</a:t>
            </a:r>
          </a:p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Depois de popular a matriz com as características compatíveis com a opção do usuário, mostre a distribuição das minas no campo. 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1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 err="1"/>
              <a:t>Refatoração</a:t>
            </a:r>
            <a:endParaRPr lang="pt-BR" sz="4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</a:rPr>
              <a:t>Refatore</a:t>
            </a:r>
            <a:r>
              <a:rPr lang="en-US" sz="2800" dirty="0">
                <a:solidFill>
                  <a:srgbClr val="000000"/>
                </a:solidFill>
              </a:rPr>
              <a:t> o </a:t>
            </a:r>
            <a:r>
              <a:rPr lang="en-US" sz="2800" dirty="0" err="1">
                <a:solidFill>
                  <a:srgbClr val="000000"/>
                </a:solidFill>
              </a:rPr>
              <a:t>programa</a:t>
            </a:r>
            <a:r>
              <a:rPr lang="en-US" sz="2800" dirty="0">
                <a:solidFill>
                  <a:srgbClr val="000000"/>
                </a:solidFill>
              </a:rPr>
              <a:t> do </a:t>
            </a:r>
            <a:r>
              <a:rPr lang="en-US" sz="2800" dirty="0" err="1">
                <a:solidFill>
                  <a:srgbClr val="000000"/>
                </a:solidFill>
              </a:rPr>
              <a:t>Joquem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pô</a:t>
            </a:r>
            <a:r>
              <a:rPr lang="en-US" sz="2800" dirty="0">
                <a:solidFill>
                  <a:srgbClr val="000000"/>
                </a:solidFill>
              </a:rPr>
              <a:t>, </a:t>
            </a:r>
            <a:r>
              <a:rPr lang="en-US" sz="2800" dirty="0" err="1">
                <a:solidFill>
                  <a:srgbClr val="000000"/>
                </a:solidFill>
              </a:rPr>
              <a:t>utilizando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matriz</a:t>
            </a:r>
            <a:r>
              <a:rPr lang="en-US" sz="2800" dirty="0">
                <a:solidFill>
                  <a:srgbClr val="000000"/>
                </a:solidFill>
              </a:rPr>
              <a:t> e </a:t>
            </a:r>
            <a:r>
              <a:rPr lang="en-US" sz="2800" dirty="0" err="1">
                <a:solidFill>
                  <a:srgbClr val="000000"/>
                </a:solidFill>
              </a:rPr>
              <a:t>funções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956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FORBELLONE, André Luiz Villar; EBERSPÄCHER, Henri Frederico. Lógica de programação: a construção de algoritmos e estruturas de dados. 3. ed. São Paulo: Pearson Prentice Hall, 2005.</a:t>
            </a:r>
          </a:p>
          <a:p>
            <a:endParaRPr lang="pt-BR" sz="2400" dirty="0"/>
          </a:p>
          <a:p>
            <a:r>
              <a:rPr lang="pt-BR" sz="2400" dirty="0"/>
              <a:t>MANZANO, José Augusto N. G.; OLIVEIRA, </a:t>
            </a:r>
            <a:r>
              <a:rPr lang="pt-BR" sz="2400" dirty="0" err="1"/>
              <a:t>Jayr</a:t>
            </a:r>
            <a:r>
              <a:rPr lang="pt-BR" sz="2400" dirty="0"/>
              <a:t> Figueiredo de. Algoritmos: lógica para desenvolvimento de programação de computadores. 24. ed., rev. São Paulo: Érica, 2010. </a:t>
            </a:r>
          </a:p>
          <a:p>
            <a:endParaRPr lang="pt-BR" sz="2400" dirty="0"/>
          </a:p>
          <a:p>
            <a:r>
              <a:rPr lang="pt-BR" sz="2400" dirty="0"/>
              <a:t>MENEZES, Nilo Ney Coutinho. Introdução à programação com Python: algoritmos e lógica de programação para iniciantes. 1. ed. São Paulo: </a:t>
            </a:r>
            <a:r>
              <a:rPr lang="pt-BR" sz="2400" dirty="0" err="1"/>
              <a:t>Novatec</a:t>
            </a:r>
            <a:r>
              <a:rPr lang="pt-BR" sz="2400" dirty="0"/>
              <a:t>, 2010.</a:t>
            </a:r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232999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39881F3-9D45-4AA2-9B02-DB4799C0E1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1" r="21112"/>
          <a:stretch/>
        </p:blipFill>
        <p:spPr>
          <a:xfrm>
            <a:off x="-11465" y="0"/>
            <a:ext cx="9155465" cy="68580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A2F3FE-C934-4F6E-8FCE-FC347246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19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8E3800-C511-421B-927F-BDB1DDDE8225}"/>
              </a:ext>
            </a:extLst>
          </p:cNvPr>
          <p:cNvSpPr/>
          <p:nvPr/>
        </p:nvSpPr>
        <p:spPr>
          <a:xfrm>
            <a:off x="4138877" y="2908668"/>
            <a:ext cx="5005123" cy="2690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>
                <a:solidFill>
                  <a:schemeClr val="tx1"/>
                </a:solidFill>
              </a:rPr>
              <a:t>Contato</a:t>
            </a:r>
            <a:r>
              <a:rPr lang="pt-BR" dirty="0">
                <a:solidFill>
                  <a:schemeClr val="tx1"/>
                </a:solidFill>
              </a:rPr>
              <a:t>:</a:t>
            </a:r>
          </a:p>
          <a:p>
            <a:pPr algn="r"/>
            <a:endParaRPr lang="pt-BR" dirty="0">
              <a:solidFill>
                <a:schemeClr val="tx1"/>
              </a:solidFill>
            </a:endParaRPr>
          </a:p>
          <a:p>
            <a:pPr algn="r"/>
            <a:r>
              <a:rPr lang="pt-BR" dirty="0">
                <a:solidFill>
                  <a:schemeClr val="tx1"/>
                </a:solidFill>
                <a:hlinkClick r:id="rId4"/>
              </a:rPr>
              <a:t>vilmar.abreu@pucpr.br</a:t>
            </a:r>
            <a:endParaRPr lang="pt-BR" dirty="0">
              <a:solidFill>
                <a:schemeClr val="tx1"/>
              </a:solidFill>
            </a:endParaRPr>
          </a:p>
          <a:p>
            <a:pPr algn="r"/>
            <a:r>
              <a:rPr lang="pt-BR" dirty="0">
                <a:solidFill>
                  <a:schemeClr val="tx1"/>
                </a:solidFill>
              </a:rPr>
              <a:t>(41) 3271-1746</a:t>
            </a:r>
          </a:p>
          <a:p>
            <a:pPr algn="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4AA8950-3430-42F5-8CC0-3D6F95AC8B9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77" y="3306218"/>
            <a:ext cx="1636878" cy="16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7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BR" sz="4000"/>
              <a:t>Modularização</a:t>
            </a:r>
            <a:endParaRPr lang="pt-BR" sz="4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BR" sz="2800"/>
              <a:t>Uma importante característica de bons códigos-fonte é a </a:t>
            </a:r>
            <a:r>
              <a:rPr lang="en-BR" sz="2800" b="1"/>
              <a:t>modularidade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BR" sz="2800"/>
              <a:t>Ser modular significa ser </a:t>
            </a:r>
            <a:r>
              <a:rPr lang="en-BR" sz="2800" b="1"/>
              <a:t>reutilizável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BR" sz="2800"/>
              <a:t>A questão é: </a:t>
            </a:r>
            <a:r>
              <a:rPr lang="en-BR" sz="2800" b="1"/>
              <a:t>como reutilizar código?</a:t>
            </a:r>
            <a:endParaRPr lang="pt-BR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R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28830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Funções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Uma das formas de ter códigos modulares é escrever boas funções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 definição de uma função é “herdada” da matemática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Na matemática, uma função é um processo ou relação que mapeia um parâmetro </a:t>
            </a:r>
            <a:r>
              <a:rPr lang="pt-BR" sz="2800" dirty="0" err="1"/>
              <a:t>x</a:t>
            </a:r>
            <a:r>
              <a:rPr lang="pt-BR" sz="2800" dirty="0"/>
              <a:t> para um valor </a:t>
            </a:r>
            <a:r>
              <a:rPr lang="pt-BR" sz="2800" dirty="0" err="1"/>
              <a:t>y</a:t>
            </a:r>
            <a:endParaRPr lang="pt-B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Lembram da notação </a:t>
            </a:r>
            <a:r>
              <a:rPr lang="pt-BR" sz="2800" dirty="0" err="1"/>
              <a:t>y</a:t>
            </a:r>
            <a:r>
              <a:rPr lang="pt-BR" sz="2800" dirty="0"/>
              <a:t> = </a:t>
            </a:r>
            <a:r>
              <a:rPr lang="pt-BR" sz="2800" dirty="0" err="1"/>
              <a:t>f</a:t>
            </a:r>
            <a:r>
              <a:rPr lang="pt-BR" sz="2800" dirty="0"/>
              <a:t>(</a:t>
            </a:r>
            <a:r>
              <a:rPr lang="pt-BR" sz="2800" dirty="0" err="1"/>
              <a:t>x</a:t>
            </a:r>
            <a:r>
              <a:rPr lang="pt-BR" sz="2800" dirty="0"/>
              <a:t>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Na programação: uma função é um processo que a partir de uma ou mais variáveis, retorna um resultado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y</a:t>
            </a:r>
            <a:r>
              <a:rPr lang="pt-BR" sz="2800" dirty="0"/>
              <a:t> = </a:t>
            </a:r>
            <a:r>
              <a:rPr lang="pt-BR" sz="2800" dirty="0" err="1"/>
              <a:t>f</a:t>
            </a:r>
            <a:r>
              <a:rPr lang="pt-BR" sz="2800" dirty="0"/>
              <a:t>(</a:t>
            </a:r>
            <a:r>
              <a:rPr lang="pt-BR" sz="2800" dirty="0" err="1"/>
              <a:t>x,z,w,a</a:t>
            </a:r>
            <a:r>
              <a:rPr lang="pt-BR" sz="2800" dirty="0"/>
              <a:t>,...)</a:t>
            </a:r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49228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Funções (cont.)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Funções nos permitem “quebrar” um problema complexo em </a:t>
            </a:r>
            <a:r>
              <a:rPr lang="pt-BR" sz="2800" dirty="0" err="1"/>
              <a:t>sub-partes</a:t>
            </a:r>
            <a:r>
              <a:rPr lang="pt-BR" sz="2800" dirty="0"/>
              <a:t> mais simples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Permite reutilizar o código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Ex</a:t>
            </a:r>
            <a:r>
              <a:rPr lang="pt-BR" sz="2800" dirty="0"/>
              <a:t>: calcular o troco de 100 faturas diferentes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Funções deixam nosso código mais legível (impacta em facilidade para identificação de erros, facilidade de manutenção, </a:t>
            </a:r>
            <a:r>
              <a:rPr lang="pt-BR" sz="2800" dirty="0" err="1"/>
              <a:t>etc</a:t>
            </a:r>
            <a:r>
              <a:rPr lang="pt-B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464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Funções nativas do Python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</a:rPr>
              <a:t>Ao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longo</a:t>
            </a:r>
            <a:r>
              <a:rPr lang="en-US" sz="2800" dirty="0">
                <a:solidFill>
                  <a:srgbClr val="000000"/>
                </a:solidFill>
              </a:rPr>
              <a:t> da </a:t>
            </a:r>
            <a:r>
              <a:rPr lang="en-US" sz="2800" dirty="0" err="1">
                <a:solidFill>
                  <a:srgbClr val="000000"/>
                </a:solidFill>
              </a:rPr>
              <a:t>disciplina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já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utilizamos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diversas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funções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nativas</a:t>
            </a:r>
            <a:r>
              <a:rPr lang="en-US" sz="2800" dirty="0">
                <a:solidFill>
                  <a:srgbClr val="000000"/>
                </a:solidFill>
              </a:rPr>
              <a:t> do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print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</a:rPr>
              <a:t>randomint</a:t>
            </a:r>
            <a:endParaRPr lang="en-US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1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Funções em Python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Para declarar uma função em Python, usamos o comando </a:t>
            </a:r>
            <a:r>
              <a:rPr lang="pt-BR" sz="2800" b="1" dirty="0" err="1"/>
              <a:t>def</a:t>
            </a:r>
            <a:endParaRPr lang="pt-BR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Exemplo: função de sucessor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Entrada (parâmetro): um número qualquer </a:t>
            </a:r>
            <a:r>
              <a:rPr lang="pt-BR" sz="2800" dirty="0" err="1"/>
              <a:t>x</a:t>
            </a:r>
            <a:endParaRPr lang="pt-B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Saída (resultado): o sucessor de </a:t>
            </a:r>
            <a:r>
              <a:rPr lang="pt-BR" sz="2800" dirty="0" err="1"/>
              <a:t>x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Em Python:</a:t>
            </a:r>
          </a:p>
          <a:p>
            <a:pPr lvl="2"/>
            <a:r>
              <a:rPr lang="pt-BR" sz="2800" b="1" dirty="0" err="1"/>
              <a:t>def</a:t>
            </a:r>
            <a:r>
              <a:rPr lang="pt-BR" sz="2800" b="1" dirty="0"/>
              <a:t> sucessor(</a:t>
            </a:r>
            <a:r>
              <a:rPr lang="pt-BR" sz="2800" b="1" dirty="0" err="1"/>
              <a:t>x</a:t>
            </a:r>
            <a:r>
              <a:rPr lang="pt-BR" sz="2800" b="1" dirty="0"/>
              <a:t>):</a:t>
            </a:r>
          </a:p>
          <a:p>
            <a:pPr lvl="2"/>
            <a:r>
              <a:rPr lang="pt-BR" sz="2800" b="1" dirty="0"/>
              <a:t>	</a:t>
            </a:r>
            <a:r>
              <a:rPr lang="pt-BR" sz="2800" b="1" dirty="0" err="1"/>
              <a:t>saida</a:t>
            </a:r>
            <a:r>
              <a:rPr lang="pt-BR" sz="2800" b="1" dirty="0"/>
              <a:t> = </a:t>
            </a:r>
            <a:r>
              <a:rPr lang="pt-BR" sz="2800" b="1" dirty="0" err="1"/>
              <a:t>x</a:t>
            </a:r>
            <a:r>
              <a:rPr lang="pt-BR" sz="2800" b="1" dirty="0"/>
              <a:t> + 1</a:t>
            </a:r>
          </a:p>
          <a:p>
            <a:pPr lvl="2"/>
            <a:r>
              <a:rPr lang="pt-BR" sz="2800" b="1" dirty="0"/>
              <a:t>	</a:t>
            </a:r>
            <a:r>
              <a:rPr lang="pt-BR" sz="2800" b="1" dirty="0" err="1"/>
              <a:t>return</a:t>
            </a:r>
            <a:r>
              <a:rPr lang="pt-BR" sz="2800" b="1" dirty="0"/>
              <a:t> </a:t>
            </a:r>
            <a:r>
              <a:rPr lang="pt-BR" sz="2800" b="1" dirty="0" err="1"/>
              <a:t>saida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42880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Funções em Python (cont.)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Notem que o </a:t>
            </a:r>
            <a:r>
              <a:rPr lang="pt-BR" sz="2800" b="1" dirty="0"/>
              <a:t>tipo</a:t>
            </a:r>
            <a:r>
              <a:rPr lang="pt-BR" sz="2800" dirty="0"/>
              <a:t> de </a:t>
            </a:r>
            <a:r>
              <a:rPr lang="pt-BR" sz="2800" dirty="0" err="1"/>
              <a:t>x</a:t>
            </a:r>
            <a:r>
              <a:rPr lang="pt-BR" sz="2800" dirty="0"/>
              <a:t> não é especificado!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Se nossa função espera um </a:t>
            </a:r>
            <a:r>
              <a:rPr lang="pt-BR" sz="2800" dirty="0" err="1"/>
              <a:t>float</a:t>
            </a:r>
            <a:r>
              <a:rPr lang="pt-BR" sz="2800" dirty="0"/>
              <a:t>/</a:t>
            </a:r>
            <a:r>
              <a:rPr lang="pt-BR" sz="2800" dirty="0" err="1"/>
              <a:t>int</a:t>
            </a:r>
            <a:r>
              <a:rPr lang="pt-BR" sz="2800" dirty="0"/>
              <a:t> como entrada e recebe uma </a:t>
            </a:r>
            <a:r>
              <a:rPr lang="pt-BR" sz="2800" dirty="0" err="1"/>
              <a:t>string</a:t>
            </a:r>
            <a:r>
              <a:rPr lang="pt-BR" sz="2800" dirty="0"/>
              <a:t>, o que pode acontecer?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Maior parte das linguagens requer que o tipo dos parâmetros seja especificado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 palavra-chave </a:t>
            </a:r>
            <a:r>
              <a:rPr lang="pt-BR" sz="2800" b="1" dirty="0" err="1"/>
              <a:t>return</a:t>
            </a:r>
            <a:r>
              <a:rPr lang="pt-BR" sz="2800" dirty="0"/>
              <a:t> define </a:t>
            </a:r>
            <a:r>
              <a:rPr lang="pt-BR" sz="2800" b="1" dirty="0"/>
              <a:t>o resultado </a:t>
            </a:r>
            <a:r>
              <a:rPr lang="pt-BR" sz="2800" dirty="0"/>
              <a:t>de uma função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Todo o conteúdo (bloco) que descreve uma função deve estar </a:t>
            </a:r>
            <a:r>
              <a:rPr lang="pt-BR" sz="2800" b="1" dirty="0" err="1"/>
              <a:t>identado</a:t>
            </a:r>
            <a:r>
              <a:rPr lang="pt-BR" sz="2800" dirty="0"/>
              <a:t> à direita do comando </a:t>
            </a:r>
            <a:r>
              <a:rPr lang="pt-BR" sz="2800" b="1" dirty="0" err="1"/>
              <a:t>def</a:t>
            </a:r>
            <a:endParaRPr lang="pt-BR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Funções devem ser </a:t>
            </a:r>
            <a:r>
              <a:rPr lang="pt-BR" sz="2800" b="1" dirty="0"/>
              <a:t>declaradas</a:t>
            </a:r>
            <a:r>
              <a:rPr lang="pt-BR" sz="2800" dirty="0"/>
              <a:t> antes de serem utilizadas</a:t>
            </a:r>
          </a:p>
        </p:txBody>
      </p:sp>
    </p:spTree>
    <p:extLst>
      <p:ext uri="{BB962C8B-B14F-4D97-AF65-F5344CB8AC3E}">
        <p14:creationId xmlns:p14="http://schemas.microsoft.com/office/powerpoint/2010/main" val="74992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Parâmetros e retorno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Quantidade de </a:t>
            </a:r>
            <a:r>
              <a:rPr lang="pt-BR" sz="2800" b="1" dirty="0"/>
              <a:t>parâmetros</a:t>
            </a:r>
            <a:r>
              <a:rPr lang="pt-BR" sz="2800" dirty="0"/>
              <a:t>: 0 a </a:t>
            </a:r>
            <a:r>
              <a:rPr lang="pt-BR" sz="2800" b="1" dirty="0"/>
              <a:t>N</a:t>
            </a:r>
          </a:p>
          <a:p>
            <a:pPr lvl="1"/>
            <a:r>
              <a:rPr lang="pt-BR" sz="2800" b="1" dirty="0"/>
              <a:t>Exemplo: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ValidarCPF</a:t>
            </a:r>
            <a:r>
              <a:rPr lang="pt-BR" sz="2800" dirty="0"/>
              <a:t>(</a:t>
            </a:r>
            <a:r>
              <a:rPr lang="pt-BR" sz="2800" dirty="0" err="1"/>
              <a:t>cpf</a:t>
            </a:r>
            <a:r>
              <a:rPr lang="pt-BR" sz="2800" dirty="0"/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800" dirty="0"/>
              <a:t>Somar(10,20)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800" dirty="0"/>
              <a:t>Multiplicar(10,20,30,40,50)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Quantidade de </a:t>
            </a:r>
            <a:r>
              <a:rPr lang="pt-BR" sz="2800" b="1" dirty="0"/>
              <a:t>parâmetros</a:t>
            </a:r>
            <a:r>
              <a:rPr lang="pt-BR" sz="2800" dirty="0"/>
              <a:t>: 0 ou 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Uma função pode </a:t>
            </a:r>
            <a:r>
              <a:rPr lang="pt-BR" sz="2800" b="1" dirty="0"/>
              <a:t>não retornar </a:t>
            </a:r>
            <a:r>
              <a:rPr lang="pt-BR" sz="2800" dirty="0"/>
              <a:t>nada (sem </a:t>
            </a:r>
            <a:r>
              <a:rPr lang="pt-BR" sz="2800" dirty="0" err="1"/>
              <a:t>return</a:t>
            </a:r>
            <a:r>
              <a:rPr lang="pt-BR" sz="28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Uma função pode retornar </a:t>
            </a:r>
            <a:r>
              <a:rPr lang="pt-BR" sz="2800" b="1" dirty="0"/>
              <a:t>um valor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Não é uma </a:t>
            </a:r>
            <a:r>
              <a:rPr lang="pt-BR" sz="2800" b="1" dirty="0"/>
              <a:t>boa prática de programação </a:t>
            </a:r>
            <a:r>
              <a:rPr lang="pt-BR" sz="2800" dirty="0"/>
              <a:t>retornar mais de um valor, apesar do Python permitir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80789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Escopo de variáveis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Entender o escopo de variáveis é de extrema importância para qualquer programador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Variáveis podem ser locais ou globais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Locais</a:t>
            </a:r>
            <a:r>
              <a:rPr lang="pt-BR" sz="2800" dirty="0"/>
              <a:t>: Variáveis definidas dentro de funções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/>
              <a:t>Globais</a:t>
            </a:r>
            <a:r>
              <a:rPr lang="pt-BR" sz="2800" dirty="0"/>
              <a:t>: Variáveis definidas fora de funções </a:t>
            </a:r>
          </a:p>
        </p:txBody>
      </p:sp>
    </p:spTree>
    <p:extLst>
      <p:ext uri="{BB962C8B-B14F-4D97-AF65-F5344CB8AC3E}">
        <p14:creationId xmlns:p14="http://schemas.microsoft.com/office/powerpoint/2010/main" val="41378344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8696</TotalTime>
  <Words>940</Words>
  <Application>Microsoft Office PowerPoint</Application>
  <PresentationFormat>Apresentação na tela (4:3)</PresentationFormat>
  <Paragraphs>117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Gill Sans MT</vt:lpstr>
      <vt:lpstr>Menlo</vt:lpstr>
      <vt:lpstr>Times New Roman</vt:lpstr>
      <vt:lpstr>Wingdings 2</vt:lpstr>
      <vt:lpstr>Ardósia</vt:lpstr>
      <vt:lpstr>Raciocínio Algorítmico 2023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Sheila dos Santos Reinehr</dc:creator>
  <cp:lastModifiedBy>Fabricio</cp:lastModifiedBy>
  <cp:revision>478</cp:revision>
  <dcterms:created xsi:type="dcterms:W3CDTF">2017-06-17T14:03:15Z</dcterms:created>
  <dcterms:modified xsi:type="dcterms:W3CDTF">2023-05-22T13:56:13Z</dcterms:modified>
</cp:coreProperties>
</file>